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3" roundtripDataSignature="AMtx7mgc60ImXBfHCBNPw1p0/mGIOicy8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5681f102e1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25681f102e1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681f102e1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25681f102e1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681f102e1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25681f102e1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681f102e1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25681f102e1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5681f102e1_0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25681f102e1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681f102e1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5681f102e1_0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25681f102e1_0_1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5681f102e1_0_1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25681f102e1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5681f102e1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5681f102e1_0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25681f102e1_0_1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681f102e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g25681f102e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5681f102e1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25681f102e1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681f102e1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25681f102e1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5681f102e1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25681f102e1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5681f102e1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25681f102e1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681f102e1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25681f102e1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
          <p:cNvSpPr txBox="1"/>
          <p:nvPr>
            <p:ph type="ctrTitle"/>
          </p:nvPr>
        </p:nvSpPr>
        <p:spPr>
          <a:xfrm>
            <a:off x="0" y="2058562"/>
            <a:ext cx="8773886"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
          <p:cNvSpPr txBox="1"/>
          <p:nvPr>
            <p:ph idx="1" type="subTitle"/>
          </p:nvPr>
        </p:nvSpPr>
        <p:spPr>
          <a:xfrm>
            <a:off x="-7330" y="4935209"/>
            <a:ext cx="8781216" cy="503069"/>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21" name="Google Shape;21;p6"/>
          <p:cNvGrpSpPr/>
          <p:nvPr/>
        </p:nvGrpSpPr>
        <p:grpSpPr>
          <a:xfrm>
            <a:off x="0" y="923182"/>
            <a:ext cx="12192000" cy="2329180"/>
            <a:chOff x="0" y="1242157"/>
            <a:chExt cx="12192000" cy="2329180"/>
          </a:xfrm>
        </p:grpSpPr>
        <p:pic>
          <p:nvPicPr>
            <p:cNvPr descr="Logo&#10;&#10;Description automatically generated" id="22" name="Google Shape;22;p6"/>
            <p:cNvPicPr preferRelativeResize="0"/>
            <p:nvPr/>
          </p:nvPicPr>
          <p:blipFill rotWithShape="1">
            <a:blip r:embed="rId2">
              <a:alphaModFix/>
            </a:blip>
            <a:srcRect b="19" l="0" r="0" t="20"/>
            <a:stretch/>
          </p:blipFill>
          <p:spPr>
            <a:xfrm>
              <a:off x="9136670" y="1663995"/>
              <a:ext cx="1536167" cy="1536167"/>
            </a:xfrm>
            <a:prstGeom prst="rect">
              <a:avLst/>
            </a:prstGeom>
            <a:noFill/>
            <a:ln>
              <a:noFill/>
            </a:ln>
          </p:spPr>
        </p:pic>
        <p:pic>
          <p:nvPicPr>
            <p:cNvPr id="23" name="Google Shape;23;p6"/>
            <p:cNvPicPr preferRelativeResize="0"/>
            <p:nvPr/>
          </p:nvPicPr>
          <p:blipFill rotWithShape="1">
            <a:blip r:embed="rId3">
              <a:alphaModFix/>
            </a:blip>
            <a:srcRect b="0" l="0" r="0" t="0"/>
            <a:stretch/>
          </p:blipFill>
          <p:spPr>
            <a:xfrm>
              <a:off x="0" y="1242157"/>
              <a:ext cx="12192000" cy="2329180"/>
            </a:xfrm>
            <a:prstGeom prst="rect">
              <a:avLst/>
            </a:prstGeom>
            <a:noFill/>
            <a:ln>
              <a:noFill/>
            </a:ln>
          </p:spPr>
        </p:pic>
      </p:grpSp>
      <p:sp>
        <p:nvSpPr>
          <p:cNvPr id="24" name="Google Shape;24;p6"/>
          <p:cNvSpPr txBox="1"/>
          <p:nvPr/>
        </p:nvSpPr>
        <p:spPr>
          <a:xfrm>
            <a:off x="24809" y="289000"/>
            <a:ext cx="8749078" cy="1803360"/>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90000"/>
              </a:lnSpc>
              <a:spcBef>
                <a:spcPts val="0"/>
              </a:spcBef>
              <a:spcAft>
                <a:spcPts val="0"/>
              </a:spcAft>
              <a:buClr>
                <a:schemeClr val="dk1"/>
              </a:buClr>
              <a:buSzPct val="100000"/>
              <a:buFont typeface="Calibri"/>
              <a:buNone/>
            </a:pPr>
            <a:r>
              <a:rPr b="1" i="0" lang="en-US" sz="3800" u="none" cap="none" strike="noStrike">
                <a:solidFill>
                  <a:schemeClr val="dk1"/>
                </a:solidFill>
                <a:latin typeface="Calibri"/>
                <a:ea typeface="Calibri"/>
                <a:cs typeface="Calibri"/>
                <a:sym typeface="Calibri"/>
              </a:rPr>
              <a:t>Research Project in Information Systems</a:t>
            </a:r>
            <a:endParaRPr/>
          </a:p>
          <a:p>
            <a:pPr indent="0" lvl="0" marL="0" marR="0" rtl="0" algn="ctr">
              <a:lnSpc>
                <a:spcPct val="90000"/>
              </a:lnSpc>
              <a:spcBef>
                <a:spcPts val="1200"/>
              </a:spcBef>
              <a:spcAft>
                <a:spcPts val="0"/>
              </a:spcAft>
              <a:buClr>
                <a:schemeClr val="accent1"/>
              </a:buClr>
              <a:buSzPct val="100000"/>
              <a:buFont typeface="Calibri"/>
              <a:buNone/>
            </a:pPr>
            <a:r>
              <a:rPr b="1" i="0" lang="en-US" sz="6000" u="none" cap="none" strike="noStrike">
                <a:solidFill>
                  <a:schemeClr val="accent1"/>
                </a:solidFill>
                <a:latin typeface="Calibri"/>
                <a:ea typeface="Calibri"/>
                <a:cs typeface="Calibri"/>
                <a:sym typeface="Calibri"/>
              </a:rPr>
              <a:t>PROPOSAL DEFENSE </a:t>
            </a:r>
            <a:endParaRPr/>
          </a:p>
          <a:p>
            <a:pPr indent="0" lvl="0" marL="0" marR="0" rtl="0" algn="ctr">
              <a:lnSpc>
                <a:spcPct val="120000"/>
              </a:lnSpc>
              <a:spcBef>
                <a:spcPts val="0"/>
              </a:spcBef>
              <a:spcAft>
                <a:spcPts val="0"/>
              </a:spcAft>
              <a:buClr>
                <a:schemeClr val="dk1"/>
              </a:buClr>
              <a:buSzPct val="100000"/>
              <a:buFont typeface="Calibri"/>
              <a:buNone/>
            </a:pPr>
            <a:r>
              <a:rPr b="1" i="0" lang="en-US" sz="6000" u="none" cap="none" strike="noStrike">
                <a:solidFill>
                  <a:schemeClr val="dk1"/>
                </a:solidFill>
                <a:latin typeface="Calibri"/>
                <a:ea typeface="Calibri"/>
                <a:cs typeface="Calibri"/>
                <a:sym typeface="Calibri"/>
              </a:rPr>
              <a:t>2024</a:t>
            </a:r>
            <a:endParaRPr b="1" i="0" sz="60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8" name="Shape 78"/>
        <p:cNvGrpSpPr/>
        <p:nvPr/>
      </p:nvGrpSpPr>
      <p:grpSpPr>
        <a:xfrm>
          <a:off x="0" y="0"/>
          <a:ext cx="0" cy="0"/>
          <a:chOff x="0" y="0"/>
          <a:chExt cx="0" cy="0"/>
        </a:xfrm>
      </p:grpSpPr>
      <p:sp>
        <p:nvSpPr>
          <p:cNvPr id="79" name="Google Shape;79;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5"/>
          <p:cNvSpPr/>
          <p:nvPr>
            <p:ph idx="2" type="pic"/>
          </p:nvPr>
        </p:nvSpPr>
        <p:spPr>
          <a:xfrm>
            <a:off x="5183188" y="987425"/>
            <a:ext cx="6172200" cy="4873625"/>
          </a:xfrm>
          <a:prstGeom prst="rect">
            <a:avLst/>
          </a:prstGeom>
          <a:noFill/>
          <a:ln>
            <a:noFill/>
          </a:ln>
        </p:spPr>
      </p:sp>
      <p:sp>
        <p:nvSpPr>
          <p:cNvPr id="81" name="Google Shape;81;p1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2" name="Google Shape;8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5" name="Shape 85"/>
        <p:cNvGrpSpPr/>
        <p:nvPr/>
      </p:nvGrpSpPr>
      <p:grpSpPr>
        <a:xfrm>
          <a:off x="0" y="0"/>
          <a:ext cx="0" cy="0"/>
          <a:chOff x="0" y="0"/>
          <a:chExt cx="0" cy="0"/>
        </a:xfrm>
      </p:grpSpPr>
      <p:sp>
        <p:nvSpPr>
          <p:cNvPr id="86" name="Google Shape;8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1" name="Shape 91"/>
        <p:cNvGrpSpPr/>
        <p:nvPr/>
      </p:nvGrpSpPr>
      <p:grpSpPr>
        <a:xfrm>
          <a:off x="0" y="0"/>
          <a:ext cx="0" cy="0"/>
          <a:chOff x="0" y="0"/>
          <a:chExt cx="0" cy="0"/>
        </a:xfrm>
      </p:grpSpPr>
      <p:sp>
        <p:nvSpPr>
          <p:cNvPr id="92" name="Google Shape;92;p1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5" name="Shape 25"/>
        <p:cNvGrpSpPr/>
        <p:nvPr/>
      </p:nvGrpSpPr>
      <p:grpSpPr>
        <a:xfrm>
          <a:off x="0" y="0"/>
          <a:ext cx="0" cy="0"/>
          <a:chOff x="0" y="0"/>
          <a:chExt cx="0" cy="0"/>
        </a:xfrm>
      </p:grpSpPr>
      <p:sp>
        <p:nvSpPr>
          <p:cNvPr id="26" name="Google Shape;26;p7"/>
          <p:cNvSpPr txBox="1"/>
          <p:nvPr>
            <p:ph type="title"/>
          </p:nvPr>
        </p:nvSpPr>
        <p:spPr>
          <a:xfrm>
            <a:off x="5225142" y="365125"/>
            <a:ext cx="6128657"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Calibri"/>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0" name="Google Shape;30;p7"/>
          <p:cNvPicPr preferRelativeResize="0"/>
          <p:nvPr/>
        </p:nvPicPr>
        <p:blipFill rotWithShape="1">
          <a:blip r:embed="rId2">
            <a:alphaModFix/>
          </a:blip>
          <a:srcRect b="0" l="0" r="0" t="0"/>
          <a:stretch/>
        </p:blipFill>
        <p:spPr>
          <a:xfrm>
            <a:off x="683204" y="0"/>
            <a:ext cx="3911600" cy="55118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Calibri"/>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37" name="Google Shape;37;p8"/>
          <p:cNvPicPr preferRelativeResize="0"/>
          <p:nvPr/>
        </p:nvPicPr>
        <p:blipFill rotWithShape="1">
          <a:blip r:embed="rId2">
            <a:alphaModFix/>
          </a:blip>
          <a:srcRect b="0" l="0" r="0" t="0"/>
          <a:stretch/>
        </p:blipFill>
        <p:spPr>
          <a:xfrm>
            <a:off x="0" y="6237256"/>
            <a:ext cx="12192000" cy="8891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8" name="Shape 38"/>
        <p:cNvGrpSpPr/>
        <p:nvPr/>
      </p:nvGrpSpPr>
      <p:grpSpPr>
        <a:xfrm>
          <a:off x="0" y="0"/>
          <a:ext cx="0" cy="0"/>
          <a:chOff x="0" y="0"/>
          <a:chExt cx="0" cy="0"/>
        </a:xfrm>
      </p:grpSpPr>
      <p:sp>
        <p:nvSpPr>
          <p:cNvPr id="39" name="Google Shape;39;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42" name="Google Shape;42;p9"/>
          <p:cNvPicPr preferRelativeResize="0"/>
          <p:nvPr/>
        </p:nvPicPr>
        <p:blipFill rotWithShape="1">
          <a:blip r:embed="rId2">
            <a:alphaModFix/>
          </a:blip>
          <a:srcRect b="0" l="0" r="0" t="0"/>
          <a:stretch/>
        </p:blipFill>
        <p:spPr>
          <a:xfrm>
            <a:off x="5089032" y="2435224"/>
            <a:ext cx="6221427" cy="1759775"/>
          </a:xfrm>
          <a:prstGeom prst="rect">
            <a:avLst/>
          </a:prstGeom>
          <a:noFill/>
          <a:ln>
            <a:noFill/>
          </a:ln>
        </p:spPr>
      </p:pic>
      <p:pic>
        <p:nvPicPr>
          <p:cNvPr id="43" name="Google Shape;43;p9"/>
          <p:cNvPicPr preferRelativeResize="0"/>
          <p:nvPr/>
        </p:nvPicPr>
        <p:blipFill rotWithShape="1">
          <a:blip r:embed="rId3">
            <a:alphaModFix/>
          </a:blip>
          <a:srcRect b="0" l="0" r="0" t="0"/>
          <a:stretch/>
        </p:blipFill>
        <p:spPr>
          <a:xfrm>
            <a:off x="838200" y="0"/>
            <a:ext cx="1562100" cy="3657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 name="Shape 44"/>
        <p:cNvGrpSpPr/>
        <p:nvPr/>
      </p:nvGrpSpPr>
      <p:grpSpPr>
        <a:xfrm>
          <a:off x="0" y="0"/>
          <a:ext cx="0" cy="0"/>
          <a:chOff x="0" y="0"/>
          <a:chExt cx="0" cy="0"/>
        </a:xfrm>
      </p:grpSpPr>
      <p:sp>
        <p:nvSpPr>
          <p:cNvPr id="45" name="Google Shape;45;p1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7" name="Google Shape;4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0" name="Shape 50"/>
        <p:cNvGrpSpPr/>
        <p:nvPr/>
      </p:nvGrpSpPr>
      <p:grpSpPr>
        <a:xfrm>
          <a:off x="0" y="0"/>
          <a:ext cx="0" cy="0"/>
          <a:chOff x="0" y="0"/>
          <a:chExt cx="0" cy="0"/>
        </a:xfrm>
      </p:grpSpPr>
      <p:sp>
        <p:nvSpPr>
          <p:cNvPr id="51" name="Google Shape;51;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7" name="Shape 57"/>
        <p:cNvGrpSpPr/>
        <p:nvPr/>
      </p:nvGrpSpPr>
      <p:grpSpPr>
        <a:xfrm>
          <a:off x="0" y="0"/>
          <a:ext cx="0" cy="0"/>
          <a:chOff x="0" y="0"/>
          <a:chExt cx="0" cy="0"/>
        </a:xfrm>
      </p:grpSpPr>
      <p:sp>
        <p:nvSpPr>
          <p:cNvPr id="58" name="Google Shape;58;p1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0" name="Google Shape;60;p1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1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1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1" name="Shape 71"/>
        <p:cNvGrpSpPr/>
        <p:nvPr/>
      </p:nvGrpSpPr>
      <p:grpSpPr>
        <a:xfrm>
          <a:off x="0" y="0"/>
          <a:ext cx="0" cy="0"/>
          <a:chOff x="0" y="0"/>
          <a:chExt cx="0" cy="0"/>
        </a:xfrm>
      </p:grpSpPr>
      <p:sp>
        <p:nvSpPr>
          <p:cNvPr id="72" name="Google Shape;72;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 name="Google Shape;74;p1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 name="Google Shape;75;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10.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ph type="ctrTitle"/>
          </p:nvPr>
        </p:nvSpPr>
        <p:spPr>
          <a:xfrm>
            <a:off x="0" y="2058562"/>
            <a:ext cx="8773886"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990"/>
              <a:buFont typeface="Arial"/>
              <a:buNone/>
            </a:pPr>
            <a:r>
              <a:rPr lang="en-US" sz="4300"/>
              <a:t>Deep Learning Approach For Detecting Deforestation And Predicting Highly </a:t>
            </a:r>
            <a:endParaRPr sz="4300"/>
          </a:p>
          <a:p>
            <a:pPr indent="0" lvl="0" marL="0" rtl="0" algn="ctr">
              <a:lnSpc>
                <a:spcPct val="90000"/>
              </a:lnSpc>
              <a:spcBef>
                <a:spcPts val="0"/>
              </a:spcBef>
              <a:spcAft>
                <a:spcPts val="0"/>
              </a:spcAft>
              <a:buClr>
                <a:schemeClr val="dk1"/>
              </a:buClr>
              <a:buSzPts val="990"/>
              <a:buFont typeface="Arial"/>
              <a:buNone/>
            </a:pPr>
            <a:r>
              <a:rPr lang="en-US" sz="4300"/>
              <a:t>Threatened Areas</a:t>
            </a:r>
            <a:endParaRPr sz="4300"/>
          </a:p>
        </p:txBody>
      </p:sp>
      <p:sp>
        <p:nvSpPr>
          <p:cNvPr id="102" name="Google Shape;102;p1"/>
          <p:cNvSpPr txBox="1"/>
          <p:nvPr>
            <p:ph idx="1" type="subTitle"/>
          </p:nvPr>
        </p:nvSpPr>
        <p:spPr>
          <a:xfrm>
            <a:off x="-7330" y="4630409"/>
            <a:ext cx="8781300" cy="5031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A.I.Hewarathna - 17APC3081</a:t>
            </a:r>
            <a:endParaRPr/>
          </a:p>
        </p:txBody>
      </p:sp>
      <p:sp>
        <p:nvSpPr>
          <p:cNvPr id="103" name="Google Shape;103;p1"/>
          <p:cNvSpPr txBox="1"/>
          <p:nvPr/>
        </p:nvSpPr>
        <p:spPr>
          <a:xfrm>
            <a:off x="-7325" y="5211725"/>
            <a:ext cx="4237800" cy="1339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Supervisor: </a:t>
            </a:r>
            <a:r>
              <a:rPr lang="en-US" sz="1800">
                <a:solidFill>
                  <a:schemeClr val="dk1"/>
                </a:solidFill>
                <a:latin typeface="Calibri"/>
                <a:ea typeface="Calibri"/>
                <a:cs typeface="Calibri"/>
                <a:sym typeface="Calibri"/>
              </a:rPr>
              <a:t>Mr P. Vigneshwaran</a:t>
            </a: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a:p>
            <a:pPr indent="0" lvl="0" marL="914400" marR="0" rtl="0" algn="l">
              <a:spcBef>
                <a:spcPts val="0"/>
              </a:spcBef>
              <a:spcAft>
                <a:spcPts val="0"/>
              </a:spcAft>
              <a:buNone/>
            </a:pPr>
            <a:r>
              <a:rPr lang="en-US" sz="1500">
                <a:solidFill>
                  <a:schemeClr val="dk1"/>
                </a:solidFill>
                <a:latin typeface="Calibri"/>
                <a:ea typeface="Calibri"/>
                <a:cs typeface="Calibri"/>
                <a:sym typeface="Calibri"/>
              </a:rPr>
              <a:t>    Lecturer(Probationary)</a:t>
            </a:r>
            <a:endParaRPr sz="1500">
              <a:solidFill>
                <a:schemeClr val="dk1"/>
              </a:solidFill>
              <a:latin typeface="Calibri"/>
              <a:ea typeface="Calibri"/>
              <a:cs typeface="Calibri"/>
              <a:sym typeface="Calibri"/>
            </a:endParaRPr>
          </a:p>
          <a:p>
            <a:pPr indent="0" lvl="0" marL="914400" marR="0" rtl="0" algn="l">
              <a:spcBef>
                <a:spcPts val="0"/>
              </a:spcBef>
              <a:spcAft>
                <a:spcPts val="0"/>
              </a:spcAft>
              <a:buSzPts val="1100"/>
              <a:buNone/>
            </a:pPr>
            <a:r>
              <a:rPr lang="en-US" sz="1500">
                <a:solidFill>
                  <a:schemeClr val="dk1"/>
                </a:solidFill>
                <a:latin typeface="Calibri"/>
                <a:ea typeface="Calibri"/>
                <a:cs typeface="Calibri"/>
                <a:sym typeface="Calibri"/>
              </a:rPr>
              <a:t>    Department of Software Engineering,</a:t>
            </a:r>
            <a:endParaRPr sz="1500">
              <a:solidFill>
                <a:schemeClr val="dk1"/>
              </a:solidFill>
              <a:latin typeface="Calibri"/>
              <a:ea typeface="Calibri"/>
              <a:cs typeface="Calibri"/>
              <a:sym typeface="Calibri"/>
            </a:endParaRPr>
          </a:p>
          <a:p>
            <a:pPr indent="0" lvl="0" marL="914400" marR="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    Faculty of Computing</a:t>
            </a:r>
            <a:endParaRPr sz="1500">
              <a:solidFill>
                <a:schemeClr val="dk1"/>
              </a:solidFill>
              <a:latin typeface="Calibri"/>
              <a:ea typeface="Calibri"/>
              <a:cs typeface="Calibri"/>
              <a:sym typeface="Calibri"/>
            </a:endParaRPr>
          </a:p>
          <a:p>
            <a:pPr indent="0" lvl="0" marL="91440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1"/>
          <p:cNvSpPr txBox="1"/>
          <p:nvPr/>
        </p:nvSpPr>
        <p:spPr>
          <a:xfrm>
            <a:off x="5522500" y="5211725"/>
            <a:ext cx="5910600" cy="13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Co-Supervisor: </a:t>
            </a:r>
            <a:r>
              <a:rPr lang="en-US" sz="1800">
                <a:solidFill>
                  <a:schemeClr val="dk1"/>
                </a:solidFill>
                <a:latin typeface="Calibri"/>
                <a:ea typeface="Calibri"/>
                <a:cs typeface="Calibri"/>
                <a:sym typeface="Calibri"/>
              </a:rPr>
              <a:t>Mr J. Charles</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457200" lvl="0" marL="914400" marR="0" rtl="0" algn="l">
              <a:spcBef>
                <a:spcPts val="0"/>
              </a:spcBef>
              <a:spcAft>
                <a:spcPts val="0"/>
              </a:spcAft>
              <a:buNone/>
            </a:pPr>
            <a:r>
              <a:rPr lang="en-US" sz="1800">
                <a:solidFill>
                  <a:schemeClr val="dk1"/>
                </a:solidFill>
                <a:latin typeface="Calibri"/>
                <a:ea typeface="Calibri"/>
                <a:cs typeface="Calibri"/>
                <a:sym typeface="Calibri"/>
              </a:rPr>
              <a:t> </a:t>
            </a:r>
            <a:r>
              <a:rPr lang="en-US" sz="1500">
                <a:solidFill>
                  <a:schemeClr val="dk1"/>
                </a:solidFill>
                <a:latin typeface="Calibri"/>
                <a:ea typeface="Calibri"/>
                <a:cs typeface="Calibri"/>
                <a:sym typeface="Calibri"/>
              </a:rPr>
              <a:t>Lecturer (Probationary) in Computer Science</a:t>
            </a:r>
            <a:endParaRPr sz="1500">
              <a:solidFill>
                <a:schemeClr val="dk1"/>
              </a:solidFill>
              <a:latin typeface="Calibri"/>
              <a:ea typeface="Calibri"/>
              <a:cs typeface="Calibri"/>
              <a:sym typeface="Calibri"/>
            </a:endParaRPr>
          </a:p>
          <a:p>
            <a:pPr indent="457200" lvl="0" marL="914400" marR="0" rtl="0" algn="l">
              <a:spcBef>
                <a:spcPts val="0"/>
              </a:spcBef>
              <a:spcAft>
                <a:spcPts val="0"/>
              </a:spcAft>
              <a:buNone/>
            </a:pPr>
            <a:r>
              <a:rPr lang="en-US" sz="1500">
                <a:solidFill>
                  <a:schemeClr val="dk1"/>
                </a:solidFill>
                <a:latin typeface="Calibri"/>
                <a:ea typeface="Calibri"/>
                <a:cs typeface="Calibri"/>
                <a:sym typeface="Calibri"/>
              </a:rPr>
              <a:t> Dept. of Physical Sciences and Technology,</a:t>
            </a:r>
            <a:endParaRPr sz="1500">
              <a:solidFill>
                <a:schemeClr val="dk1"/>
              </a:solidFill>
              <a:latin typeface="Calibri"/>
              <a:ea typeface="Calibri"/>
              <a:cs typeface="Calibri"/>
              <a:sym typeface="Calibri"/>
            </a:endParaRPr>
          </a:p>
          <a:p>
            <a:pPr indent="457200" lvl="0" marL="914400" marR="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 Faculty of Applied Sciences</a:t>
            </a:r>
            <a:endParaRPr sz="1500">
              <a:solidFill>
                <a:schemeClr val="dk1"/>
              </a:solidFill>
              <a:latin typeface="Calibri"/>
              <a:ea typeface="Calibri"/>
              <a:cs typeface="Calibri"/>
              <a:sym typeface="Calibri"/>
            </a:endParaRPr>
          </a:p>
          <a:p>
            <a:pPr indent="457200" lvl="0" marL="91440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rgbClr val="3F3F3F"/>
                </a:solidFill>
              </a:rPr>
              <a:t>Department of Computing &amp; Information Systems</a:t>
            </a:r>
            <a:endParaRPr>
              <a:solidFill>
                <a:srgbClr val="3F3F3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5681f102e1_0_5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a:t>Problem Statement &amp; Research Questions</a:t>
            </a:r>
            <a:endParaRPr/>
          </a:p>
        </p:txBody>
      </p:sp>
      <p:sp>
        <p:nvSpPr>
          <p:cNvPr id="175" name="Google Shape;175;g25681f102e1_0_5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87350" lvl="0" marL="457200" rtl="0" algn="l">
              <a:lnSpc>
                <a:spcPct val="90000"/>
              </a:lnSpc>
              <a:spcBef>
                <a:spcPts val="0"/>
              </a:spcBef>
              <a:spcAft>
                <a:spcPts val="0"/>
              </a:spcAft>
              <a:buSzPts val="2500"/>
              <a:buChar char="●"/>
            </a:pPr>
            <a:r>
              <a:rPr b="1" lang="en-US" sz="2500"/>
              <a:t>Problem Statement</a:t>
            </a:r>
            <a:endParaRPr b="1" sz="2500"/>
          </a:p>
          <a:p>
            <a:pPr indent="0" lvl="0" marL="457200" rtl="0" algn="l">
              <a:lnSpc>
                <a:spcPct val="90000"/>
              </a:lnSpc>
              <a:spcBef>
                <a:spcPts val="0"/>
              </a:spcBef>
              <a:spcAft>
                <a:spcPts val="0"/>
              </a:spcAft>
              <a:buNone/>
            </a:pPr>
            <a:r>
              <a:t/>
            </a:r>
            <a:endParaRPr sz="2500"/>
          </a:p>
          <a:p>
            <a:pPr indent="0" lvl="0" marL="457200" rtl="0" algn="l">
              <a:lnSpc>
                <a:spcPct val="90000"/>
              </a:lnSpc>
              <a:spcBef>
                <a:spcPts val="0"/>
              </a:spcBef>
              <a:spcAft>
                <a:spcPts val="0"/>
              </a:spcAft>
              <a:buNone/>
            </a:pPr>
            <a:r>
              <a:rPr lang="en-US" sz="2500"/>
              <a:t>Detecting deforestation and tracking forest cover reduction using deep learning segmentation approaches, with a focus on forecasting highly vulnerable areas of the forest that are prone to deforestation. The study intends to compare the performance of semantic segmentation methods based on the U-Net architecture, maybe with modifications, using a freshly developed benchmark satellite image dataset.</a:t>
            </a:r>
            <a:endParaRPr sz="2500"/>
          </a:p>
        </p:txBody>
      </p:sp>
      <p:sp>
        <p:nvSpPr>
          <p:cNvPr id="176" name="Google Shape;176;g25681f102e1_0_5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5681f102e1_0_59"/>
          <p:cNvSpPr txBox="1"/>
          <p:nvPr>
            <p:ph idx="1" type="body"/>
          </p:nvPr>
        </p:nvSpPr>
        <p:spPr>
          <a:xfrm>
            <a:off x="838200" y="708175"/>
            <a:ext cx="10515600" cy="3522300"/>
          </a:xfrm>
          <a:prstGeom prst="rect">
            <a:avLst/>
          </a:prstGeom>
          <a:noFill/>
          <a:ln>
            <a:noFill/>
          </a:ln>
        </p:spPr>
        <p:txBody>
          <a:bodyPr anchorCtr="0" anchor="t" bIns="45700" lIns="91425" spcFirstLastPara="1" rIns="91425" wrap="square" tIns="45700">
            <a:normAutofit/>
          </a:bodyPr>
          <a:lstStyle/>
          <a:p>
            <a:pPr indent="-387350" lvl="0" marL="457200" rtl="0" algn="l">
              <a:spcBef>
                <a:spcPts val="0"/>
              </a:spcBef>
              <a:spcAft>
                <a:spcPts val="0"/>
              </a:spcAft>
              <a:buSzPts val="2500"/>
              <a:buChar char="●"/>
            </a:pPr>
            <a:r>
              <a:rPr b="1" lang="en-US" sz="2500"/>
              <a:t>Research Questions</a:t>
            </a:r>
            <a:endParaRPr b="1" sz="2500"/>
          </a:p>
          <a:p>
            <a:pPr indent="-387350" lvl="1" marL="914400" rtl="0" algn="l">
              <a:spcBef>
                <a:spcPts val="0"/>
              </a:spcBef>
              <a:spcAft>
                <a:spcPts val="0"/>
              </a:spcAft>
              <a:buSzPts val="2500"/>
              <a:buChar char="○"/>
            </a:pPr>
            <a:r>
              <a:rPr lang="en-US" sz="2500"/>
              <a:t>RQ1: how to collect sequential satellite images?</a:t>
            </a:r>
            <a:endParaRPr sz="2500"/>
          </a:p>
          <a:p>
            <a:pPr indent="-387350" lvl="1" marL="914400" rtl="0" algn="l">
              <a:spcBef>
                <a:spcPts val="0"/>
              </a:spcBef>
              <a:spcAft>
                <a:spcPts val="0"/>
              </a:spcAft>
              <a:buSzPts val="2500"/>
              <a:buChar char="○"/>
            </a:pPr>
            <a:r>
              <a:rPr lang="en-US" sz="2500"/>
              <a:t>RQ2: what are the modified U-Net architectures that can use in this study? </a:t>
            </a:r>
            <a:endParaRPr sz="2500"/>
          </a:p>
          <a:p>
            <a:pPr indent="-387350" lvl="1" marL="914400" rtl="0" algn="l">
              <a:spcBef>
                <a:spcPts val="0"/>
              </a:spcBef>
              <a:spcAft>
                <a:spcPts val="0"/>
              </a:spcAft>
              <a:buSzPts val="2500"/>
              <a:buChar char="○"/>
            </a:pPr>
            <a:r>
              <a:rPr lang="en-US" sz="2500"/>
              <a:t>RQ3: how to predict highly threatened areas of forest to deforestation? </a:t>
            </a:r>
            <a:endParaRPr sz="2500"/>
          </a:p>
          <a:p>
            <a:pPr indent="-387350" lvl="1" marL="914400" rtl="0" algn="l">
              <a:spcBef>
                <a:spcPts val="0"/>
              </a:spcBef>
              <a:spcAft>
                <a:spcPts val="0"/>
              </a:spcAft>
              <a:buSzPts val="2500"/>
              <a:buChar char="○"/>
            </a:pPr>
            <a:r>
              <a:rPr lang="en-US" sz="2500"/>
              <a:t>RQ4: how the model evaluation should do? </a:t>
            </a:r>
            <a:endParaRPr/>
          </a:p>
        </p:txBody>
      </p:sp>
      <p:sp>
        <p:nvSpPr>
          <p:cNvPr id="182" name="Google Shape;182;g25681f102e1_0_5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5681f102e1_0_9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a:t>Research Objectives &amp; Goals</a:t>
            </a:r>
            <a:endParaRPr/>
          </a:p>
        </p:txBody>
      </p:sp>
      <p:sp>
        <p:nvSpPr>
          <p:cNvPr id="188" name="Google Shape;188;g25681f102e1_0_9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36550" lvl="0" marL="457200" rtl="0" algn="l">
              <a:lnSpc>
                <a:spcPct val="80000"/>
              </a:lnSpc>
              <a:spcBef>
                <a:spcPts val="0"/>
              </a:spcBef>
              <a:spcAft>
                <a:spcPts val="0"/>
              </a:spcAft>
              <a:buSzPts val="1700"/>
              <a:buChar char="•"/>
            </a:pPr>
            <a:r>
              <a:rPr lang="en-US" sz="2700"/>
              <a:t>To provide guidelines and best practices for collecting sequential satellite images suitable for forest cover change detection and deforestation identification.</a:t>
            </a:r>
            <a:endParaRPr sz="2700"/>
          </a:p>
          <a:p>
            <a:pPr indent="-336550" lvl="0" marL="457200" rtl="0" algn="l">
              <a:lnSpc>
                <a:spcPct val="80000"/>
              </a:lnSpc>
              <a:spcBef>
                <a:spcPts val="0"/>
              </a:spcBef>
              <a:spcAft>
                <a:spcPts val="0"/>
              </a:spcAft>
              <a:buSzPts val="1700"/>
              <a:buChar char="•"/>
            </a:pPr>
            <a:r>
              <a:rPr lang="en-US" sz="2700"/>
              <a:t>To propose modified U-Net architectures that leverage attention or focus-based mechanisms to improve the model's ability to capture relevant spatial and temporal features.</a:t>
            </a:r>
            <a:endParaRPr sz="2700"/>
          </a:p>
          <a:p>
            <a:pPr indent="-336550" lvl="0" marL="457200" rtl="0" algn="l">
              <a:lnSpc>
                <a:spcPct val="80000"/>
              </a:lnSpc>
              <a:spcBef>
                <a:spcPts val="0"/>
              </a:spcBef>
              <a:spcAft>
                <a:spcPts val="0"/>
              </a:spcAft>
              <a:buSzPts val="1700"/>
              <a:buChar char="•"/>
            </a:pPr>
            <a:r>
              <a:rPr lang="en-US" sz="2700"/>
              <a:t>To develop accurate and reliable predictive models that can identify highly threatened areas of the forest prone to deforestation.</a:t>
            </a:r>
            <a:endParaRPr sz="2700"/>
          </a:p>
          <a:p>
            <a:pPr indent="-336550" lvl="0" marL="457200" rtl="0" algn="l">
              <a:lnSpc>
                <a:spcPct val="80000"/>
              </a:lnSpc>
              <a:spcBef>
                <a:spcPts val="0"/>
              </a:spcBef>
              <a:spcAft>
                <a:spcPts val="0"/>
              </a:spcAft>
              <a:buSzPts val="1700"/>
              <a:buChar char="•"/>
            </a:pPr>
            <a:r>
              <a:rPr lang="en-US" sz="2700"/>
              <a:t>To establish a comprehensive model evaluation framework that enables objective assessment and comparison of different modified U-Net architectures in predicting highly threatened areas of the forest.</a:t>
            </a:r>
            <a:endParaRPr sz="2700"/>
          </a:p>
        </p:txBody>
      </p:sp>
      <p:sp>
        <p:nvSpPr>
          <p:cNvPr id="189" name="Google Shape;189;g25681f102e1_0_9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5681f102e1_0_8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a:t>Proposed Research Method/s</a:t>
            </a:r>
            <a:endParaRPr/>
          </a:p>
        </p:txBody>
      </p:sp>
      <p:sp>
        <p:nvSpPr>
          <p:cNvPr id="195" name="Google Shape;195;g25681f102e1_0_8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30200" lvl="0" marL="457200" rtl="0" algn="l">
              <a:lnSpc>
                <a:spcPct val="90000"/>
              </a:lnSpc>
              <a:spcBef>
                <a:spcPts val="0"/>
              </a:spcBef>
              <a:spcAft>
                <a:spcPts val="0"/>
              </a:spcAft>
              <a:buSzPts val="1600"/>
              <a:buChar char="●"/>
            </a:pPr>
            <a:r>
              <a:rPr b="1" lang="en-US" sz="2600"/>
              <a:t>Data Collection</a:t>
            </a:r>
            <a:endParaRPr b="1" sz="2600"/>
          </a:p>
          <a:p>
            <a:pPr indent="-342900" lvl="1" marL="914400" rtl="0" algn="l">
              <a:lnSpc>
                <a:spcPct val="90000"/>
              </a:lnSpc>
              <a:spcBef>
                <a:spcPts val="0"/>
              </a:spcBef>
              <a:spcAft>
                <a:spcPts val="0"/>
              </a:spcAft>
              <a:buSzPts val="1800"/>
              <a:buChar char="○"/>
            </a:pPr>
            <a:r>
              <a:rPr lang="en-US"/>
              <a:t>Google</a:t>
            </a:r>
            <a:r>
              <a:rPr lang="en-US"/>
              <a:t> Earth's historical image function will be utilized to create a sequential image dataset for the study.</a:t>
            </a:r>
            <a:endParaRPr/>
          </a:p>
          <a:p>
            <a:pPr indent="-342900" lvl="1" marL="914400" rtl="0" algn="l">
              <a:lnSpc>
                <a:spcPct val="90000"/>
              </a:lnSpc>
              <a:spcBef>
                <a:spcPts val="0"/>
              </a:spcBef>
              <a:spcAft>
                <a:spcPts val="0"/>
              </a:spcAft>
              <a:buSzPts val="1800"/>
              <a:buChar char="○"/>
            </a:pPr>
            <a:r>
              <a:rPr lang="en-US"/>
              <a:t>Image pre-processing activities will be conducted to ensure data quality and consistency, including color correction and image augmentation techniques.</a:t>
            </a:r>
            <a:endParaRPr/>
          </a:p>
          <a:p>
            <a:pPr indent="-342900" lvl="1" marL="914400" rtl="0" algn="l">
              <a:lnSpc>
                <a:spcPct val="90000"/>
              </a:lnSpc>
              <a:spcBef>
                <a:spcPts val="0"/>
              </a:spcBef>
              <a:spcAft>
                <a:spcPts val="0"/>
              </a:spcAft>
              <a:buSzPts val="1800"/>
              <a:buChar char="○"/>
            </a:pPr>
            <a:r>
              <a:rPr lang="en-US"/>
              <a:t>Ground truth labels or masks indicating deforested areas will be created using methods such as hand annotation, existing deforestation maps, and remote sensing techniques.</a:t>
            </a:r>
            <a:endParaRPr/>
          </a:p>
          <a:p>
            <a:pPr indent="-342900" lvl="1" marL="914400" rtl="0" algn="l">
              <a:lnSpc>
                <a:spcPct val="90000"/>
              </a:lnSpc>
              <a:spcBef>
                <a:spcPts val="0"/>
              </a:spcBef>
              <a:spcAft>
                <a:spcPts val="0"/>
              </a:spcAft>
              <a:buSzPts val="1800"/>
              <a:buChar char="○"/>
            </a:pPr>
            <a:r>
              <a:rPr lang="en-US"/>
              <a:t>Additional pre-processing procedures may be undertaken to normalize the picture data, address data imbalance, and apply spatial transformations for effective training of segmentation models.</a:t>
            </a:r>
            <a:endParaRPr/>
          </a:p>
        </p:txBody>
      </p:sp>
      <p:sp>
        <p:nvSpPr>
          <p:cNvPr id="196" name="Google Shape;196;g25681f102e1_0_8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25681f102e1_0_98"/>
          <p:cNvSpPr txBox="1"/>
          <p:nvPr>
            <p:ph idx="1" type="body"/>
          </p:nvPr>
        </p:nvSpPr>
        <p:spPr>
          <a:xfrm>
            <a:off x="838200" y="661575"/>
            <a:ext cx="10259400" cy="5515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b="1" lang="en-US"/>
              <a:t>Methodology</a:t>
            </a:r>
            <a:r>
              <a:rPr lang="en-US"/>
              <a:t> </a:t>
            </a:r>
            <a:endParaRPr/>
          </a:p>
          <a:p>
            <a:pPr indent="-342900" lvl="1" marL="914400" rtl="0" algn="l">
              <a:lnSpc>
                <a:spcPct val="90000"/>
              </a:lnSpc>
              <a:spcBef>
                <a:spcPts val="0"/>
              </a:spcBef>
              <a:spcAft>
                <a:spcPts val="0"/>
              </a:spcAft>
              <a:buSzPts val="1800"/>
              <a:buChar char="○"/>
            </a:pPr>
            <a:r>
              <a:rPr lang="en-US"/>
              <a:t>Pre-processing steps: Satellite images are pre-processed to improve their quality and usability for study.</a:t>
            </a:r>
            <a:endParaRPr/>
          </a:p>
          <a:p>
            <a:pPr indent="-342900" lvl="1" marL="914400" rtl="0" algn="l">
              <a:lnSpc>
                <a:spcPct val="90000"/>
              </a:lnSpc>
              <a:spcBef>
                <a:spcPts val="0"/>
              </a:spcBef>
              <a:spcAft>
                <a:spcPts val="0"/>
              </a:spcAft>
              <a:buSzPts val="1800"/>
              <a:buChar char="○"/>
            </a:pPr>
            <a:r>
              <a:rPr lang="en-US"/>
              <a:t>The pre-processed photos are separated into sets for training, validation, and testing.</a:t>
            </a:r>
            <a:endParaRPr/>
          </a:p>
          <a:p>
            <a:pPr indent="-342900" lvl="1" marL="914400" rtl="0" algn="l">
              <a:lnSpc>
                <a:spcPct val="90000"/>
              </a:lnSpc>
              <a:spcBef>
                <a:spcPts val="0"/>
              </a:spcBef>
              <a:spcAft>
                <a:spcPts val="0"/>
              </a:spcAft>
              <a:buSzPts val="1800"/>
              <a:buChar char="○"/>
            </a:pPr>
            <a:r>
              <a:rPr lang="en-US"/>
              <a:t>Model construction: Using the training set, models based on modified U-Net architectures are developed.</a:t>
            </a:r>
            <a:endParaRPr/>
          </a:p>
          <a:p>
            <a:pPr indent="-342900" lvl="1" marL="914400" rtl="0" algn="l">
              <a:lnSpc>
                <a:spcPct val="90000"/>
              </a:lnSpc>
              <a:spcBef>
                <a:spcPts val="0"/>
              </a:spcBef>
              <a:spcAft>
                <a:spcPts val="0"/>
              </a:spcAft>
              <a:buSzPts val="1800"/>
              <a:buChar char="○"/>
            </a:pPr>
            <a:r>
              <a:rPr lang="en-US"/>
              <a:t>Evaluation of performance: The performance of each model is evaluated using selected metrics such as accuracy, precision, recall, or F1 score.</a:t>
            </a:r>
            <a:endParaRPr/>
          </a:p>
          <a:p>
            <a:pPr indent="-342900" lvl="1" marL="914400" rtl="0" algn="l">
              <a:lnSpc>
                <a:spcPct val="90000"/>
              </a:lnSpc>
              <a:spcBef>
                <a:spcPts val="0"/>
              </a:spcBef>
              <a:spcAft>
                <a:spcPts val="0"/>
              </a:spcAft>
              <a:buSzPts val="1800"/>
              <a:buChar char="○"/>
            </a:pPr>
            <a:r>
              <a:rPr lang="en-US"/>
              <a:t>Model comparison: The performance of various models is evaluated in order to determine the most effective architecture.</a:t>
            </a:r>
            <a:endParaRPr/>
          </a:p>
        </p:txBody>
      </p:sp>
      <p:sp>
        <p:nvSpPr>
          <p:cNvPr id="202" name="Google Shape;202;g25681f102e1_0_9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5681f102e1_0_12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09" name="Google Shape;209;g25681f102e1_0_121"/>
          <p:cNvPicPr preferRelativeResize="0"/>
          <p:nvPr/>
        </p:nvPicPr>
        <p:blipFill>
          <a:blip r:embed="rId3">
            <a:alphaModFix/>
          </a:blip>
          <a:stretch>
            <a:fillRect/>
          </a:stretch>
        </p:blipFill>
        <p:spPr>
          <a:xfrm>
            <a:off x="2379575" y="457100"/>
            <a:ext cx="7432850" cy="5943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5681f102e1_0_1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a:t>Expected Outcome/s</a:t>
            </a:r>
            <a:endParaRPr/>
          </a:p>
        </p:txBody>
      </p:sp>
      <p:sp>
        <p:nvSpPr>
          <p:cNvPr id="215" name="Google Shape;215;g25681f102e1_0_11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81000" lvl="0" marL="457200" rtl="0" algn="l">
              <a:lnSpc>
                <a:spcPct val="90000"/>
              </a:lnSpc>
              <a:spcBef>
                <a:spcPts val="0"/>
              </a:spcBef>
              <a:spcAft>
                <a:spcPts val="0"/>
              </a:spcAft>
              <a:buSzPts val="2400"/>
              <a:buChar char="•"/>
            </a:pPr>
            <a:r>
              <a:rPr lang="en-US" sz="2400"/>
              <a:t>Develop</a:t>
            </a:r>
            <a:r>
              <a:rPr lang="en-US" sz="2400"/>
              <a:t> predictive algorithms to accurately identify endangered forest zones at risk of destruction.</a:t>
            </a:r>
            <a:endParaRPr sz="2400"/>
          </a:p>
          <a:p>
            <a:pPr indent="-381000" lvl="0" marL="457200" rtl="0" algn="l">
              <a:lnSpc>
                <a:spcPct val="90000"/>
              </a:lnSpc>
              <a:spcBef>
                <a:spcPts val="0"/>
              </a:spcBef>
              <a:spcAft>
                <a:spcPts val="0"/>
              </a:spcAft>
              <a:buSzPts val="2400"/>
              <a:buChar char="•"/>
            </a:pPr>
            <a:r>
              <a:rPr lang="en-US" sz="2400"/>
              <a:t>Train and refine deep learning models using modified U-Net architectures to analyze satellite images and identify deforestation-prone areas.</a:t>
            </a:r>
            <a:endParaRPr sz="2400"/>
          </a:p>
          <a:p>
            <a:pPr indent="-381000" lvl="0" marL="457200" rtl="0" algn="l">
              <a:lnSpc>
                <a:spcPct val="90000"/>
              </a:lnSpc>
              <a:spcBef>
                <a:spcPts val="0"/>
              </a:spcBef>
              <a:spcAft>
                <a:spcPts val="0"/>
              </a:spcAft>
              <a:buSzPts val="2400"/>
              <a:buChar char="•"/>
            </a:pPr>
            <a:r>
              <a:rPr lang="en-US" sz="2400"/>
              <a:t>Perform comparative analyses of modified U-Net designs</a:t>
            </a:r>
            <a:endParaRPr sz="2400"/>
          </a:p>
          <a:p>
            <a:pPr indent="-381000" lvl="0" marL="457200" rtl="0" algn="l">
              <a:lnSpc>
                <a:spcPct val="90000"/>
              </a:lnSpc>
              <a:spcBef>
                <a:spcPts val="0"/>
              </a:spcBef>
              <a:spcAft>
                <a:spcPts val="0"/>
              </a:spcAft>
              <a:buSzPts val="2400"/>
              <a:buChar char="•"/>
            </a:pPr>
            <a:r>
              <a:rPr lang="en-US" sz="2400"/>
              <a:t>Propose improved U-Net topologies incorporating attention or focus-based techniques.</a:t>
            </a:r>
            <a:endParaRPr sz="2400"/>
          </a:p>
          <a:p>
            <a:pPr indent="-381000" lvl="0" marL="457200" rtl="0" algn="l">
              <a:lnSpc>
                <a:spcPct val="90000"/>
              </a:lnSpc>
              <a:spcBef>
                <a:spcPts val="0"/>
              </a:spcBef>
              <a:spcAft>
                <a:spcPts val="0"/>
              </a:spcAft>
              <a:buSzPts val="2400"/>
              <a:buChar char="•"/>
            </a:pPr>
            <a:r>
              <a:rPr lang="en-US" sz="2400"/>
              <a:t>Generate a new dataset.</a:t>
            </a:r>
            <a:endParaRPr sz="2400"/>
          </a:p>
          <a:p>
            <a:pPr indent="-381000" lvl="0" marL="457200" rtl="0" algn="l">
              <a:lnSpc>
                <a:spcPct val="90000"/>
              </a:lnSpc>
              <a:spcBef>
                <a:spcPts val="0"/>
              </a:spcBef>
              <a:spcAft>
                <a:spcPts val="0"/>
              </a:spcAft>
              <a:buSzPts val="2400"/>
              <a:buChar char="•"/>
            </a:pPr>
            <a:r>
              <a:rPr lang="en-US" sz="2400"/>
              <a:t>Improve the identification of highly vulnerable forest regions.</a:t>
            </a:r>
            <a:endParaRPr sz="2400"/>
          </a:p>
        </p:txBody>
      </p:sp>
      <p:sp>
        <p:nvSpPr>
          <p:cNvPr id="216" name="Google Shape;216;g25681f102e1_0_1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25681f102e1_0_13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References</a:t>
            </a:r>
            <a:endParaRPr/>
          </a:p>
        </p:txBody>
      </p:sp>
      <p:sp>
        <p:nvSpPr>
          <p:cNvPr id="223" name="Google Shape;223;g25681f102e1_0_13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fontScale="85000" lnSpcReduction="20000"/>
          </a:bodyPr>
          <a:lstStyle/>
          <a:p>
            <a:pPr indent="-352742" lvl="0" marL="457200" rtl="0" algn="l">
              <a:spcBef>
                <a:spcPts val="1000"/>
              </a:spcBef>
              <a:spcAft>
                <a:spcPts val="0"/>
              </a:spcAft>
              <a:buSzPct val="100000"/>
              <a:buChar char="•"/>
            </a:pPr>
            <a:r>
              <a:rPr lang="en-US" sz="2300"/>
              <a:t>Y. Chen, X. Ouyang, and G. Agam, "ChangeNet: Learning to Detect Changes in Satellite Images," presented at the Proceedings of the 3rd ACM SIGSPATIAL International Workshop on AI for Geographic Knowledge Discovery, Chicago, IL, USA, 2019. [Online]. Available: https://doi.org/10.1145/3356471.3365232.</a:t>
            </a:r>
            <a:endParaRPr sz="2300"/>
          </a:p>
          <a:p>
            <a:pPr indent="-352742" lvl="0" marL="457200" rtl="0" algn="l">
              <a:spcBef>
                <a:spcPts val="0"/>
              </a:spcBef>
              <a:spcAft>
                <a:spcPts val="0"/>
              </a:spcAft>
              <a:buSzPct val="100000"/>
              <a:buChar char="•"/>
            </a:pPr>
            <a:r>
              <a:rPr lang="en-US" sz="2300"/>
              <a:t>L. Fahad and R. Yassine, "Survey on semantic segmentation using deep learning techniques," Neurocomputing, vol. 338, pp. 321-348, 2019, doi: https://doi.org/10.1016/j.neucom.2019.02.003.</a:t>
            </a:r>
            <a:endParaRPr sz="2300"/>
          </a:p>
          <a:p>
            <a:pPr indent="-352742" lvl="0" marL="457200" rtl="0" algn="l">
              <a:spcBef>
                <a:spcPts val="0"/>
              </a:spcBef>
              <a:spcAft>
                <a:spcPts val="0"/>
              </a:spcAft>
              <a:buSzPct val="100000"/>
              <a:buChar char="•"/>
            </a:pPr>
            <a:r>
              <a:rPr lang="en-US" sz="2300"/>
              <a:t>Y. He, K. Jia, and Z. Wei, "Improvements in Forest Segmentation Accuracy Using a New Deep Learning Architecture and Data Augmentation Technique," Remote Sensing, vol. 15, no. 9, p. 2412, 2023. [Online]. Available: https://www.mdpi.com/2072-4292/15/9/2412.</a:t>
            </a:r>
            <a:endParaRPr sz="2300"/>
          </a:p>
          <a:p>
            <a:pPr indent="-352742" lvl="0" marL="457200" rtl="0" algn="l">
              <a:spcBef>
                <a:spcPts val="0"/>
              </a:spcBef>
              <a:spcAft>
                <a:spcPts val="0"/>
              </a:spcAft>
              <a:buSzPct val="100000"/>
              <a:buChar char="•"/>
            </a:pPr>
            <a:r>
              <a:rPr lang="en-US" sz="2300"/>
              <a:t>L. Xu, W. Jing, H. Song, and G. Chen, "High-Resolution Remote Sensing Image Change Detection Combined With Pixel-Level and Object-Level," IEEE Access, vol. 7, pp. 78909-78918, 2019, doi: 10.1109/ACCESS.2019.2922839.</a:t>
            </a:r>
            <a:endParaRPr sz="2300"/>
          </a:p>
          <a:p>
            <a:pPr indent="-352742" lvl="0" marL="457200" rtl="0" algn="l">
              <a:spcBef>
                <a:spcPts val="0"/>
              </a:spcBef>
              <a:spcAft>
                <a:spcPts val="0"/>
              </a:spcAft>
              <a:buSzPct val="100000"/>
              <a:buChar char="•"/>
            </a:pPr>
            <a:r>
              <a:rPr lang="en-US" sz="2300"/>
              <a:t>Z. Shuangpeng, F. Tao, and H. Hong, "Farmland Recognition of High Resolution Multispectral Remote Sensing Imagery using Deep Learning Semantic Segmentation Method," presented at the Proceedings of the 2019 the International Conference on Pattern Recognition and Artificial Intelligence, Wenzhou, China, 2019. [Online]. Available: https://doi.org/10.1145/3357777.3357788.</a:t>
            </a:r>
            <a:endParaRPr sz="2300"/>
          </a:p>
          <a:p>
            <a:pPr indent="-352742" lvl="0" marL="457200" rtl="0" algn="l">
              <a:spcBef>
                <a:spcPts val="0"/>
              </a:spcBef>
              <a:spcAft>
                <a:spcPts val="0"/>
              </a:spcAft>
              <a:buSzPct val="100000"/>
              <a:buChar char="•"/>
            </a:pPr>
            <a:r>
              <a:rPr lang="en-US" sz="2300"/>
              <a:t>V. Sainte Fare Garnot and L. Landrieu, "Panoptic Segmentation of Satellite Image Time Series with Convolutional Temporal Attention Networks," 07 2021.</a:t>
            </a:r>
            <a:endParaRPr sz="2300"/>
          </a:p>
        </p:txBody>
      </p:sp>
      <p:sp>
        <p:nvSpPr>
          <p:cNvPr id="224" name="Google Shape;224;g25681f102e1_0_13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
          <p:cNvSpPr txBox="1"/>
          <p:nvPr>
            <p:ph type="title"/>
          </p:nvPr>
        </p:nvSpPr>
        <p:spPr>
          <a:xfrm>
            <a:off x="5225142" y="365125"/>
            <a:ext cx="612865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a:t>Content</a:t>
            </a:r>
            <a:endParaRPr/>
          </a:p>
        </p:txBody>
      </p:sp>
      <p:sp>
        <p:nvSpPr>
          <p:cNvPr id="111" name="Google Shape;111;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2" name="Google Shape;112;p2"/>
          <p:cNvSpPr txBox="1"/>
          <p:nvPr/>
        </p:nvSpPr>
        <p:spPr>
          <a:xfrm>
            <a:off x="5225142" y="1816765"/>
            <a:ext cx="6128657" cy="4930581"/>
          </a:xfrm>
          <a:prstGeom prst="rect">
            <a:avLst/>
          </a:prstGeom>
          <a:noFill/>
          <a:ln>
            <a:noFill/>
          </a:ln>
        </p:spPr>
        <p:txBody>
          <a:bodyPr anchorCtr="0" anchor="t" bIns="45700" lIns="91425" spcFirstLastPara="1" rIns="91425" wrap="square" tIns="45700">
            <a:spAutoFit/>
          </a:bodyPr>
          <a:lstStyle/>
          <a:p>
            <a:pPr indent="-342900" lvl="0" marL="342900" marR="0" rtl="0" algn="l">
              <a:lnSpc>
                <a:spcPct val="200000"/>
              </a:lnSpc>
              <a:spcBef>
                <a:spcPts val="0"/>
              </a:spcBef>
              <a:spcAft>
                <a:spcPts val="0"/>
              </a:spcAft>
              <a:buClr>
                <a:srgbClr val="3F3F3F"/>
              </a:buClr>
              <a:buSzPts val="2000"/>
              <a:buFont typeface="Noto Sans Symbols"/>
              <a:buChar char="❖"/>
            </a:pPr>
            <a:r>
              <a:rPr lang="en-US" sz="2000">
                <a:solidFill>
                  <a:srgbClr val="3F3F3F"/>
                </a:solidFill>
                <a:latin typeface="Calibri"/>
                <a:ea typeface="Calibri"/>
                <a:cs typeface="Calibri"/>
                <a:sym typeface="Calibri"/>
              </a:rPr>
              <a:t>Background</a:t>
            </a:r>
            <a:endParaRPr/>
          </a:p>
          <a:p>
            <a:pPr indent="-342900" lvl="0" marL="342900" marR="0" rtl="0" algn="l">
              <a:lnSpc>
                <a:spcPct val="200000"/>
              </a:lnSpc>
              <a:spcBef>
                <a:spcPts val="0"/>
              </a:spcBef>
              <a:spcAft>
                <a:spcPts val="0"/>
              </a:spcAft>
              <a:buClr>
                <a:srgbClr val="3F3F3F"/>
              </a:buClr>
              <a:buSzPts val="2000"/>
              <a:buFont typeface="Noto Sans Symbols"/>
              <a:buChar char="❖"/>
            </a:pPr>
            <a:r>
              <a:rPr lang="en-US" sz="2000">
                <a:solidFill>
                  <a:srgbClr val="3F3F3F"/>
                </a:solidFill>
                <a:latin typeface="Calibri"/>
                <a:ea typeface="Calibri"/>
                <a:cs typeface="Calibri"/>
                <a:sym typeface="Calibri"/>
              </a:rPr>
              <a:t>Literature Review</a:t>
            </a:r>
            <a:endParaRPr/>
          </a:p>
          <a:p>
            <a:pPr indent="-342900" lvl="0" marL="342900" marR="0" rtl="0" algn="l">
              <a:lnSpc>
                <a:spcPct val="200000"/>
              </a:lnSpc>
              <a:spcBef>
                <a:spcPts val="0"/>
              </a:spcBef>
              <a:spcAft>
                <a:spcPts val="0"/>
              </a:spcAft>
              <a:buClr>
                <a:srgbClr val="3F3F3F"/>
              </a:buClr>
              <a:buSzPts val="2000"/>
              <a:buFont typeface="Noto Sans Symbols"/>
              <a:buChar char="❖"/>
            </a:pPr>
            <a:r>
              <a:rPr lang="en-US" sz="2000">
                <a:solidFill>
                  <a:srgbClr val="3F3F3F"/>
                </a:solidFill>
                <a:latin typeface="Calibri"/>
                <a:ea typeface="Calibri"/>
                <a:cs typeface="Calibri"/>
                <a:sym typeface="Calibri"/>
              </a:rPr>
              <a:t>Research Gap</a:t>
            </a:r>
            <a:endParaRPr/>
          </a:p>
          <a:p>
            <a:pPr indent="-342900" lvl="0" marL="342900" marR="0" rtl="0" algn="l">
              <a:lnSpc>
                <a:spcPct val="200000"/>
              </a:lnSpc>
              <a:spcBef>
                <a:spcPts val="0"/>
              </a:spcBef>
              <a:spcAft>
                <a:spcPts val="0"/>
              </a:spcAft>
              <a:buClr>
                <a:srgbClr val="3F3F3F"/>
              </a:buClr>
              <a:buSzPts val="2000"/>
              <a:buFont typeface="Noto Sans Symbols"/>
              <a:buChar char="❖"/>
            </a:pPr>
            <a:r>
              <a:rPr lang="en-US" sz="2000">
                <a:solidFill>
                  <a:srgbClr val="3F3F3F"/>
                </a:solidFill>
                <a:latin typeface="Calibri"/>
                <a:ea typeface="Calibri"/>
                <a:cs typeface="Calibri"/>
                <a:sym typeface="Calibri"/>
              </a:rPr>
              <a:t>Problem Statement &amp; Research Questions</a:t>
            </a:r>
            <a:endParaRPr/>
          </a:p>
          <a:p>
            <a:pPr indent="-342900" lvl="0" marL="342900" marR="0" rtl="0" algn="l">
              <a:lnSpc>
                <a:spcPct val="200000"/>
              </a:lnSpc>
              <a:spcBef>
                <a:spcPts val="0"/>
              </a:spcBef>
              <a:spcAft>
                <a:spcPts val="0"/>
              </a:spcAft>
              <a:buClr>
                <a:srgbClr val="3F3F3F"/>
              </a:buClr>
              <a:buSzPts val="2000"/>
              <a:buFont typeface="Noto Sans Symbols"/>
              <a:buChar char="❖"/>
            </a:pPr>
            <a:r>
              <a:rPr lang="en-US" sz="2000">
                <a:solidFill>
                  <a:srgbClr val="3F3F3F"/>
                </a:solidFill>
                <a:latin typeface="Calibri"/>
                <a:ea typeface="Calibri"/>
                <a:cs typeface="Calibri"/>
                <a:sym typeface="Calibri"/>
              </a:rPr>
              <a:t>Research Objectives &amp; Goals</a:t>
            </a:r>
            <a:endParaRPr/>
          </a:p>
          <a:p>
            <a:pPr indent="-342900" lvl="0" marL="342900" marR="0" rtl="0" algn="l">
              <a:lnSpc>
                <a:spcPct val="200000"/>
              </a:lnSpc>
              <a:spcBef>
                <a:spcPts val="0"/>
              </a:spcBef>
              <a:spcAft>
                <a:spcPts val="0"/>
              </a:spcAft>
              <a:buClr>
                <a:srgbClr val="3F3F3F"/>
              </a:buClr>
              <a:buSzPts val="2000"/>
              <a:buFont typeface="Noto Sans Symbols"/>
              <a:buChar char="❖"/>
            </a:pPr>
            <a:r>
              <a:rPr lang="en-US" sz="2000">
                <a:solidFill>
                  <a:srgbClr val="3F3F3F"/>
                </a:solidFill>
                <a:latin typeface="Calibri"/>
                <a:ea typeface="Calibri"/>
                <a:cs typeface="Calibri"/>
                <a:sym typeface="Calibri"/>
              </a:rPr>
              <a:t>Proposed Research Method/s</a:t>
            </a:r>
            <a:endParaRPr/>
          </a:p>
          <a:p>
            <a:pPr indent="-342900" lvl="0" marL="342900" marR="0" rtl="0" algn="l">
              <a:lnSpc>
                <a:spcPct val="200000"/>
              </a:lnSpc>
              <a:spcBef>
                <a:spcPts val="0"/>
              </a:spcBef>
              <a:spcAft>
                <a:spcPts val="0"/>
              </a:spcAft>
              <a:buClr>
                <a:srgbClr val="3F3F3F"/>
              </a:buClr>
              <a:buSzPts val="2000"/>
              <a:buFont typeface="Noto Sans Symbols"/>
              <a:buChar char="❖"/>
            </a:pPr>
            <a:r>
              <a:rPr lang="en-US" sz="2000">
                <a:solidFill>
                  <a:srgbClr val="3F3F3F"/>
                </a:solidFill>
                <a:latin typeface="Calibri"/>
                <a:ea typeface="Calibri"/>
                <a:cs typeface="Calibri"/>
                <a:sym typeface="Calibri"/>
              </a:rPr>
              <a:t>Expected Outcome/s</a:t>
            </a:r>
            <a:endParaRPr/>
          </a:p>
          <a:p>
            <a:pPr indent="-342900" lvl="0" marL="342900" marR="0" rtl="0" algn="l">
              <a:lnSpc>
                <a:spcPct val="200000"/>
              </a:lnSpc>
              <a:spcBef>
                <a:spcPts val="0"/>
              </a:spcBef>
              <a:spcAft>
                <a:spcPts val="0"/>
              </a:spcAft>
              <a:buClr>
                <a:srgbClr val="3F3F3F"/>
              </a:buClr>
              <a:buSzPts val="2000"/>
              <a:buFont typeface="Noto Sans Symbols"/>
              <a:buChar char="❖"/>
            </a:pPr>
            <a:r>
              <a:rPr lang="en-US" sz="2000">
                <a:solidFill>
                  <a:srgbClr val="3F3F3F"/>
                </a:solidFill>
                <a:latin typeface="Calibri"/>
                <a:ea typeface="Calibri"/>
                <a:cs typeface="Calibri"/>
                <a:sym typeface="Calibri"/>
              </a:rPr>
              <a:t>References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a:t>Background</a:t>
            </a:r>
            <a:endParaRPr/>
          </a:p>
        </p:txBody>
      </p:sp>
      <p:sp>
        <p:nvSpPr>
          <p:cNvPr id="118" name="Google Shape;118;p3"/>
          <p:cNvSpPr txBox="1"/>
          <p:nvPr>
            <p:ph idx="1" type="body"/>
          </p:nvPr>
        </p:nvSpPr>
        <p:spPr>
          <a:xfrm>
            <a:off x="838200" y="1825625"/>
            <a:ext cx="6103800" cy="28740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rPr lang="en-US"/>
              <a:t>Deforestation is the permanent removal or destruction of forests or woodland regions, generally for agriculture, urbanization, logging, or the extraction of natural resources.</a:t>
            </a:r>
            <a:endParaRPr/>
          </a:p>
        </p:txBody>
      </p:sp>
      <p:sp>
        <p:nvSpPr>
          <p:cNvPr id="119" name="Google Shape;119;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0" name="Google Shape;120;p3"/>
          <p:cNvPicPr preferRelativeResize="0"/>
          <p:nvPr/>
        </p:nvPicPr>
        <p:blipFill>
          <a:blip r:embed="rId3">
            <a:alphaModFix/>
          </a:blip>
          <a:stretch>
            <a:fillRect/>
          </a:stretch>
        </p:blipFill>
        <p:spPr>
          <a:xfrm>
            <a:off x="7092225" y="1825625"/>
            <a:ext cx="4261575" cy="2874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25681f102e1_0_0"/>
          <p:cNvSpPr txBox="1"/>
          <p:nvPr>
            <p:ph idx="1" type="body"/>
          </p:nvPr>
        </p:nvSpPr>
        <p:spPr>
          <a:xfrm>
            <a:off x="465475" y="502500"/>
            <a:ext cx="7706400" cy="3777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3000"/>
              <a:t>Impacts of Deforestation</a:t>
            </a:r>
            <a:endParaRPr b="1" sz="3000"/>
          </a:p>
          <a:p>
            <a:pPr indent="0" lvl="0" marL="0" rtl="0" algn="l">
              <a:spcBef>
                <a:spcPts val="0"/>
              </a:spcBef>
              <a:spcAft>
                <a:spcPts val="0"/>
              </a:spcAft>
              <a:buNone/>
            </a:pPr>
            <a:r>
              <a:t/>
            </a:r>
            <a:endParaRPr b="1" sz="4000"/>
          </a:p>
          <a:p>
            <a:pPr indent="-342900" lvl="0" marL="457200" rtl="0" algn="l">
              <a:lnSpc>
                <a:spcPct val="90000"/>
              </a:lnSpc>
              <a:spcBef>
                <a:spcPts val="0"/>
              </a:spcBef>
              <a:spcAft>
                <a:spcPts val="0"/>
              </a:spcAft>
              <a:buSzPts val="1800"/>
              <a:buChar char="•"/>
            </a:pPr>
            <a:r>
              <a:rPr lang="en-US"/>
              <a:t>Biodiversity loss and degradation of habitats.</a:t>
            </a:r>
            <a:endParaRPr/>
          </a:p>
          <a:p>
            <a:pPr indent="-342900" lvl="0" marL="457200" rtl="0" algn="l">
              <a:lnSpc>
                <a:spcPct val="90000"/>
              </a:lnSpc>
              <a:spcBef>
                <a:spcPts val="0"/>
              </a:spcBef>
              <a:spcAft>
                <a:spcPts val="0"/>
              </a:spcAft>
              <a:buSzPts val="1800"/>
              <a:buChar char="•"/>
            </a:pPr>
            <a:r>
              <a:rPr lang="en-US"/>
              <a:t>Contribution to climate change through increased greenhouse gas emissions.</a:t>
            </a:r>
            <a:endParaRPr/>
          </a:p>
          <a:p>
            <a:pPr indent="-342900" lvl="0" marL="457200" rtl="0" algn="l">
              <a:lnSpc>
                <a:spcPct val="90000"/>
              </a:lnSpc>
              <a:spcBef>
                <a:spcPts val="0"/>
              </a:spcBef>
              <a:spcAft>
                <a:spcPts val="0"/>
              </a:spcAft>
              <a:buSzPts val="1800"/>
              <a:buChar char="•"/>
            </a:pPr>
            <a:r>
              <a:rPr lang="en-US"/>
              <a:t>Disruption of ecosystem services.</a:t>
            </a:r>
            <a:endParaRPr/>
          </a:p>
          <a:p>
            <a:pPr indent="-342900" lvl="0" marL="457200" rtl="0" algn="l">
              <a:lnSpc>
                <a:spcPct val="90000"/>
              </a:lnSpc>
              <a:spcBef>
                <a:spcPts val="0"/>
              </a:spcBef>
              <a:spcAft>
                <a:spcPts val="0"/>
              </a:spcAft>
              <a:buSzPts val="1800"/>
              <a:buChar char="•"/>
            </a:pPr>
            <a:r>
              <a:rPr lang="en-US"/>
              <a:t>Negative effects on local populations and indigenous peoples.</a:t>
            </a:r>
            <a:endParaRPr/>
          </a:p>
          <a:p>
            <a:pPr indent="-50800" lvl="0" marL="228600" rtl="0" algn="l">
              <a:lnSpc>
                <a:spcPct val="90000"/>
              </a:lnSpc>
              <a:spcBef>
                <a:spcPts val="0"/>
              </a:spcBef>
              <a:spcAft>
                <a:spcPts val="0"/>
              </a:spcAft>
              <a:buClr>
                <a:schemeClr val="dk1"/>
              </a:buClr>
              <a:buSzPts val="2800"/>
              <a:buNone/>
            </a:pPr>
            <a:r>
              <a:t/>
            </a:r>
            <a:endParaRPr/>
          </a:p>
        </p:txBody>
      </p:sp>
      <p:sp>
        <p:nvSpPr>
          <p:cNvPr id="126" name="Google Shape;126;g25681f102e1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7" name="Google Shape;127;g25681f102e1_0_0"/>
          <p:cNvPicPr preferRelativeResize="0"/>
          <p:nvPr/>
        </p:nvPicPr>
        <p:blipFill>
          <a:blip r:embed="rId3">
            <a:alphaModFix/>
          </a:blip>
          <a:stretch>
            <a:fillRect/>
          </a:stretch>
        </p:blipFill>
        <p:spPr>
          <a:xfrm>
            <a:off x="7743225" y="1561950"/>
            <a:ext cx="3829852" cy="2273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5681f102e1_0_6"/>
          <p:cNvSpPr txBox="1"/>
          <p:nvPr>
            <p:ph idx="1" type="body"/>
          </p:nvPr>
        </p:nvSpPr>
        <p:spPr>
          <a:xfrm>
            <a:off x="642525" y="642250"/>
            <a:ext cx="6914400" cy="4386900"/>
          </a:xfrm>
          <a:prstGeom prst="rect">
            <a:avLst/>
          </a:prstGeom>
          <a:noFill/>
          <a:ln>
            <a:noFill/>
          </a:ln>
        </p:spPr>
        <p:txBody>
          <a:bodyPr anchorCtr="0" anchor="t" bIns="45700" lIns="91425" spcFirstLastPara="1" rIns="91425" wrap="square" tIns="45700">
            <a:spAutoFit/>
          </a:bodyPr>
          <a:lstStyle/>
          <a:p>
            <a:pPr indent="-50800" lvl="0" marL="228600" rtl="0" algn="l">
              <a:lnSpc>
                <a:spcPct val="90000"/>
              </a:lnSpc>
              <a:spcBef>
                <a:spcPts val="0"/>
              </a:spcBef>
              <a:spcAft>
                <a:spcPts val="0"/>
              </a:spcAft>
              <a:buClr>
                <a:schemeClr val="dk1"/>
              </a:buClr>
              <a:buSzPts val="1100"/>
              <a:buFont typeface="Arial"/>
              <a:buNone/>
            </a:pPr>
            <a:r>
              <a:rPr b="1" lang="en-US" sz="3000"/>
              <a:t>Importance of Monitoring Forest Cover</a:t>
            </a:r>
            <a:endParaRPr b="1" sz="3000"/>
          </a:p>
          <a:p>
            <a:pPr indent="-50800" lvl="0" marL="228600" rtl="0" algn="l">
              <a:lnSpc>
                <a:spcPct val="90000"/>
              </a:lnSpc>
              <a:spcBef>
                <a:spcPts val="0"/>
              </a:spcBef>
              <a:spcAft>
                <a:spcPts val="0"/>
              </a:spcAft>
              <a:buClr>
                <a:schemeClr val="dk1"/>
              </a:buClr>
              <a:buSzPts val="1100"/>
              <a:buFont typeface="Arial"/>
              <a:buNone/>
            </a:pPr>
            <a:r>
              <a:t/>
            </a:r>
            <a:endParaRPr/>
          </a:p>
          <a:p>
            <a:pPr indent="-342900" lvl="0" marL="457200" rtl="0" algn="l">
              <a:lnSpc>
                <a:spcPct val="90000"/>
              </a:lnSpc>
              <a:spcBef>
                <a:spcPts val="0"/>
              </a:spcBef>
              <a:spcAft>
                <a:spcPts val="0"/>
              </a:spcAft>
              <a:buSzPts val="1800"/>
              <a:buChar char="•"/>
            </a:pPr>
            <a:r>
              <a:rPr lang="en-US"/>
              <a:t>Determine the extent of habitat loss and fragmentation.</a:t>
            </a:r>
            <a:endParaRPr/>
          </a:p>
          <a:p>
            <a:pPr indent="-342900" lvl="0" marL="457200" rtl="0" algn="l">
              <a:lnSpc>
                <a:spcPct val="90000"/>
              </a:lnSpc>
              <a:spcBef>
                <a:spcPts val="0"/>
              </a:spcBef>
              <a:spcAft>
                <a:spcPts val="0"/>
              </a:spcAft>
              <a:buSzPts val="1800"/>
              <a:buChar char="•"/>
            </a:pPr>
            <a:r>
              <a:rPr lang="en-US"/>
              <a:t>Identify areas of high biodiversity value requiring conservation attention.</a:t>
            </a:r>
            <a:endParaRPr/>
          </a:p>
          <a:p>
            <a:pPr indent="-342900" lvl="0" marL="457200" rtl="0" algn="l">
              <a:lnSpc>
                <a:spcPct val="90000"/>
              </a:lnSpc>
              <a:spcBef>
                <a:spcPts val="0"/>
              </a:spcBef>
              <a:spcAft>
                <a:spcPts val="0"/>
              </a:spcAft>
              <a:buSzPts val="1800"/>
              <a:buChar char="•"/>
            </a:pPr>
            <a:r>
              <a:rPr lang="en-US"/>
              <a:t>Understand the impact of deforestation on ecosystem services.</a:t>
            </a:r>
            <a:endParaRPr/>
          </a:p>
          <a:p>
            <a:pPr indent="-342900" lvl="0" marL="457200" rtl="0" algn="l">
              <a:lnSpc>
                <a:spcPct val="90000"/>
              </a:lnSpc>
              <a:spcBef>
                <a:spcPts val="0"/>
              </a:spcBef>
              <a:spcAft>
                <a:spcPts val="0"/>
              </a:spcAft>
              <a:buSzPts val="1800"/>
              <a:buChar char="•"/>
            </a:pPr>
            <a:r>
              <a:rPr lang="en-US"/>
              <a:t>Make informed decisions about sustainable land use planning and natural resource management.</a:t>
            </a:r>
            <a:endParaRPr/>
          </a:p>
        </p:txBody>
      </p:sp>
      <p:sp>
        <p:nvSpPr>
          <p:cNvPr id="133" name="Google Shape;133;g25681f102e1_0_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4" name="Google Shape;134;g25681f102e1_0_6"/>
          <p:cNvPicPr preferRelativeResize="0"/>
          <p:nvPr/>
        </p:nvPicPr>
        <p:blipFill>
          <a:blip r:embed="rId3">
            <a:alphaModFix/>
          </a:blip>
          <a:stretch>
            <a:fillRect/>
          </a:stretch>
        </p:blipFill>
        <p:spPr>
          <a:xfrm>
            <a:off x="8011200" y="1534625"/>
            <a:ext cx="3342600" cy="3714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5681f102e1_0_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a:t>Literature Review</a:t>
            </a:r>
            <a:endParaRPr/>
          </a:p>
        </p:txBody>
      </p:sp>
      <p:sp>
        <p:nvSpPr>
          <p:cNvPr id="140" name="Google Shape;140;g25681f102e1_0_12"/>
          <p:cNvSpPr txBox="1"/>
          <p:nvPr>
            <p:ph idx="1" type="body"/>
          </p:nvPr>
        </p:nvSpPr>
        <p:spPr>
          <a:xfrm>
            <a:off x="838200" y="1825625"/>
            <a:ext cx="5703000" cy="19110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Input data </a:t>
            </a:r>
            <a:endParaRPr/>
          </a:p>
          <a:p>
            <a:pPr indent="-342900" lvl="1" marL="914400" rtl="0" algn="l">
              <a:lnSpc>
                <a:spcPct val="90000"/>
              </a:lnSpc>
              <a:spcBef>
                <a:spcPts val="0"/>
              </a:spcBef>
              <a:spcAft>
                <a:spcPts val="0"/>
              </a:spcAft>
              <a:buSzPts val="1800"/>
              <a:buChar char="○"/>
            </a:pPr>
            <a:r>
              <a:rPr lang="en-US"/>
              <a:t>Bi-temporal</a:t>
            </a:r>
            <a:endParaRPr/>
          </a:p>
          <a:p>
            <a:pPr indent="-342900" lvl="1" marL="914400" rtl="0" algn="l">
              <a:lnSpc>
                <a:spcPct val="90000"/>
              </a:lnSpc>
              <a:spcBef>
                <a:spcPts val="0"/>
              </a:spcBef>
              <a:spcAft>
                <a:spcPts val="0"/>
              </a:spcAft>
              <a:buSzPts val="1800"/>
              <a:buChar char="○"/>
            </a:pPr>
            <a:r>
              <a:rPr lang="en-US"/>
              <a:t>Single image</a:t>
            </a:r>
            <a:endParaRPr/>
          </a:p>
          <a:p>
            <a:pPr indent="-342900" lvl="1" marL="914400" rtl="0" algn="l">
              <a:lnSpc>
                <a:spcPct val="90000"/>
              </a:lnSpc>
              <a:spcBef>
                <a:spcPts val="0"/>
              </a:spcBef>
              <a:spcAft>
                <a:spcPts val="0"/>
              </a:spcAft>
              <a:buSzPts val="1800"/>
              <a:buChar char="○"/>
            </a:pPr>
            <a:r>
              <a:rPr lang="en-US"/>
              <a:t>Single image dataset with inpainting to apply changes</a:t>
            </a:r>
            <a:endParaRPr/>
          </a:p>
        </p:txBody>
      </p:sp>
      <p:sp>
        <p:nvSpPr>
          <p:cNvPr id="141" name="Google Shape;141;g25681f102e1_0_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42" name="Google Shape;142;g25681f102e1_0_12"/>
          <p:cNvPicPr preferRelativeResize="0"/>
          <p:nvPr/>
        </p:nvPicPr>
        <p:blipFill>
          <a:blip r:embed="rId3">
            <a:alphaModFix/>
          </a:blip>
          <a:stretch>
            <a:fillRect/>
          </a:stretch>
        </p:blipFill>
        <p:spPr>
          <a:xfrm>
            <a:off x="7202775" y="1690825"/>
            <a:ext cx="4682975" cy="1498550"/>
          </a:xfrm>
          <a:prstGeom prst="rect">
            <a:avLst/>
          </a:prstGeom>
          <a:noFill/>
          <a:ln>
            <a:noFill/>
          </a:ln>
        </p:spPr>
      </p:pic>
      <p:pic>
        <p:nvPicPr>
          <p:cNvPr id="143" name="Google Shape;143;g25681f102e1_0_12"/>
          <p:cNvPicPr preferRelativeResize="0"/>
          <p:nvPr/>
        </p:nvPicPr>
        <p:blipFill>
          <a:blip r:embed="rId4">
            <a:alphaModFix/>
          </a:blip>
          <a:stretch>
            <a:fillRect/>
          </a:stretch>
        </p:blipFill>
        <p:spPr>
          <a:xfrm>
            <a:off x="7202775" y="3584939"/>
            <a:ext cx="4836825" cy="2309887"/>
          </a:xfrm>
          <a:prstGeom prst="rect">
            <a:avLst/>
          </a:prstGeom>
          <a:noFill/>
          <a:ln>
            <a:noFill/>
          </a:ln>
        </p:spPr>
      </p:pic>
      <p:pic>
        <p:nvPicPr>
          <p:cNvPr id="144" name="Google Shape;144;g25681f102e1_0_12"/>
          <p:cNvPicPr preferRelativeResize="0"/>
          <p:nvPr/>
        </p:nvPicPr>
        <p:blipFill>
          <a:blip r:embed="rId5">
            <a:alphaModFix/>
          </a:blip>
          <a:stretch>
            <a:fillRect/>
          </a:stretch>
        </p:blipFill>
        <p:spPr>
          <a:xfrm>
            <a:off x="2621650" y="4045250"/>
            <a:ext cx="3742499" cy="1849575"/>
          </a:xfrm>
          <a:prstGeom prst="rect">
            <a:avLst/>
          </a:prstGeom>
          <a:noFill/>
          <a:ln>
            <a:noFill/>
          </a:ln>
        </p:spPr>
      </p:pic>
      <p:cxnSp>
        <p:nvCxnSpPr>
          <p:cNvPr id="145" name="Google Shape;145;g25681f102e1_0_12"/>
          <p:cNvCxnSpPr>
            <a:endCxn id="142" idx="0"/>
          </p:cNvCxnSpPr>
          <p:nvPr/>
        </p:nvCxnSpPr>
        <p:spPr>
          <a:xfrm flipH="1" rot="10800000">
            <a:off x="3335763" y="1690825"/>
            <a:ext cx="6208500" cy="731700"/>
          </a:xfrm>
          <a:prstGeom prst="curvedConnector4">
            <a:avLst>
              <a:gd fmla="val 31143" name="adj1"/>
              <a:gd fmla="val 132544" name="adj2"/>
            </a:avLst>
          </a:prstGeom>
          <a:noFill/>
          <a:ln cap="flat" cmpd="sng" w="9525">
            <a:solidFill>
              <a:srgbClr val="FF0000"/>
            </a:solidFill>
            <a:prstDash val="solid"/>
            <a:round/>
            <a:headEnd len="med" w="med" type="none"/>
            <a:tailEnd len="med" w="med" type="triangle"/>
          </a:ln>
        </p:spPr>
      </p:cxnSp>
      <p:cxnSp>
        <p:nvCxnSpPr>
          <p:cNvPr id="146" name="Google Shape;146;g25681f102e1_0_12"/>
          <p:cNvCxnSpPr>
            <a:endCxn id="143" idx="1"/>
          </p:cNvCxnSpPr>
          <p:nvPr/>
        </p:nvCxnSpPr>
        <p:spPr>
          <a:xfrm>
            <a:off x="3512775" y="2767382"/>
            <a:ext cx="3690000" cy="1972500"/>
          </a:xfrm>
          <a:prstGeom prst="curvedConnector3">
            <a:avLst>
              <a:gd fmla="val 71970" name="adj1"/>
            </a:avLst>
          </a:prstGeom>
          <a:noFill/>
          <a:ln cap="flat" cmpd="sng" w="9525">
            <a:solidFill>
              <a:srgbClr val="FF0000"/>
            </a:solidFill>
            <a:prstDash val="solid"/>
            <a:round/>
            <a:headEnd len="med" w="med" type="none"/>
            <a:tailEnd len="med" w="med" type="triangle"/>
          </a:ln>
        </p:spPr>
      </p:cxnSp>
      <p:cxnSp>
        <p:nvCxnSpPr>
          <p:cNvPr id="147" name="Google Shape;147;g25681f102e1_0_12"/>
          <p:cNvCxnSpPr>
            <a:endCxn id="144" idx="1"/>
          </p:cNvCxnSpPr>
          <p:nvPr/>
        </p:nvCxnSpPr>
        <p:spPr>
          <a:xfrm flipH="1" rot="-5400000">
            <a:off x="1598050" y="3946438"/>
            <a:ext cx="1382400" cy="664800"/>
          </a:xfrm>
          <a:prstGeom prst="curvedConnector2">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25681f102e1_0_29"/>
          <p:cNvSpPr txBox="1"/>
          <p:nvPr>
            <p:ph idx="1" type="body"/>
          </p:nvPr>
        </p:nvSpPr>
        <p:spPr>
          <a:xfrm>
            <a:off x="838200" y="652250"/>
            <a:ext cx="5460600" cy="39975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en-US"/>
              <a:t>A</a:t>
            </a:r>
            <a:r>
              <a:rPr lang="en-US"/>
              <a:t>rchitecture</a:t>
            </a:r>
            <a:endParaRPr/>
          </a:p>
          <a:p>
            <a:pPr indent="-342900" lvl="1" marL="914400" rtl="0" algn="l">
              <a:spcBef>
                <a:spcPts val="0"/>
              </a:spcBef>
              <a:spcAft>
                <a:spcPts val="0"/>
              </a:spcAft>
              <a:buSzPts val="1800"/>
              <a:buChar char="○"/>
            </a:pPr>
            <a:r>
              <a:rPr lang="en-US"/>
              <a:t>Encoder-decoder architecture</a:t>
            </a:r>
            <a:endParaRPr/>
          </a:p>
          <a:p>
            <a:pPr indent="-342900" lvl="1" marL="914400" rtl="0" algn="l">
              <a:spcBef>
                <a:spcPts val="0"/>
              </a:spcBef>
              <a:spcAft>
                <a:spcPts val="0"/>
              </a:spcAft>
              <a:buSzPts val="1800"/>
              <a:buChar char="○"/>
            </a:pPr>
            <a:r>
              <a:rPr lang="en-US"/>
              <a:t>Attention based u-net</a:t>
            </a:r>
            <a:endParaRPr/>
          </a:p>
          <a:p>
            <a:pPr indent="-342900" lvl="1" marL="914400" rtl="0" algn="l">
              <a:spcBef>
                <a:spcPts val="0"/>
              </a:spcBef>
              <a:spcAft>
                <a:spcPts val="0"/>
              </a:spcAft>
              <a:buSzPts val="1800"/>
              <a:buChar char="○"/>
            </a:pPr>
            <a:r>
              <a:rPr lang="en-US"/>
              <a:t>Focus u-net with shorter skip connections</a:t>
            </a:r>
            <a:endParaRPr/>
          </a:p>
          <a:p>
            <a:pPr indent="-342900" lvl="1" marL="914400" rtl="0" algn="l">
              <a:spcBef>
                <a:spcPts val="0"/>
              </a:spcBef>
              <a:spcAft>
                <a:spcPts val="0"/>
              </a:spcAft>
              <a:buSzPts val="1800"/>
              <a:buChar char="○"/>
            </a:pPr>
            <a:r>
              <a:rPr lang="en-US"/>
              <a:t>Two step fusion to gain ultra-high precision</a:t>
            </a:r>
            <a:endParaRPr/>
          </a:p>
          <a:p>
            <a:pPr indent="-342900" lvl="1" marL="914400" rtl="0" algn="l">
              <a:spcBef>
                <a:spcPts val="0"/>
              </a:spcBef>
              <a:spcAft>
                <a:spcPts val="0"/>
              </a:spcAft>
              <a:buSzPts val="1800"/>
              <a:buChar char="○"/>
            </a:pPr>
            <a:r>
              <a:rPr lang="en-US"/>
              <a:t>Densely connected attention U-Net</a:t>
            </a:r>
            <a:endParaRPr/>
          </a:p>
          <a:p>
            <a:pPr indent="-342900" lvl="1" marL="914400" rtl="0" algn="l">
              <a:spcBef>
                <a:spcPts val="0"/>
              </a:spcBef>
              <a:spcAft>
                <a:spcPts val="0"/>
              </a:spcAft>
              <a:buSzPts val="1800"/>
              <a:buChar char="○"/>
            </a:pPr>
            <a:r>
              <a:rPr lang="en-US"/>
              <a:t>Adaptive Enhanced Swin Transformer with U-Net</a:t>
            </a:r>
            <a:endParaRPr/>
          </a:p>
          <a:p>
            <a:pPr indent="-342900" lvl="1" marL="914400" rtl="0" algn="l">
              <a:spcBef>
                <a:spcPts val="0"/>
              </a:spcBef>
              <a:spcAft>
                <a:spcPts val="0"/>
              </a:spcAft>
              <a:buSzPts val="1800"/>
              <a:buChar char="○"/>
            </a:pPr>
            <a:r>
              <a:rPr lang="en-US"/>
              <a:t>Transformer-based decoder</a:t>
            </a:r>
            <a:endParaRPr/>
          </a:p>
        </p:txBody>
      </p:sp>
      <p:sp>
        <p:nvSpPr>
          <p:cNvPr id="153" name="Google Shape;153;g25681f102e1_0_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4" name="Google Shape;154;g25681f102e1_0_29"/>
          <p:cNvPicPr preferRelativeResize="0"/>
          <p:nvPr/>
        </p:nvPicPr>
        <p:blipFill>
          <a:blip r:embed="rId3">
            <a:alphaModFix/>
          </a:blip>
          <a:stretch>
            <a:fillRect/>
          </a:stretch>
        </p:blipFill>
        <p:spPr>
          <a:xfrm>
            <a:off x="6513825" y="709220"/>
            <a:ext cx="5460599" cy="1719456"/>
          </a:xfrm>
          <a:prstGeom prst="rect">
            <a:avLst/>
          </a:prstGeom>
          <a:noFill/>
          <a:ln>
            <a:noFill/>
          </a:ln>
        </p:spPr>
      </p:pic>
      <p:pic>
        <p:nvPicPr>
          <p:cNvPr id="155" name="Google Shape;155;g25681f102e1_0_29"/>
          <p:cNvPicPr preferRelativeResize="0"/>
          <p:nvPr/>
        </p:nvPicPr>
        <p:blipFill>
          <a:blip r:embed="rId4">
            <a:alphaModFix/>
          </a:blip>
          <a:stretch>
            <a:fillRect/>
          </a:stretch>
        </p:blipFill>
        <p:spPr>
          <a:xfrm>
            <a:off x="6513825" y="2581075"/>
            <a:ext cx="5525775" cy="304620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5681f102e1_0_35"/>
          <p:cNvSpPr txBox="1"/>
          <p:nvPr>
            <p:ph idx="1" type="body"/>
          </p:nvPr>
        </p:nvSpPr>
        <p:spPr>
          <a:xfrm>
            <a:off x="838200" y="745425"/>
            <a:ext cx="5209200" cy="29910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en-US"/>
              <a:t>O</a:t>
            </a:r>
            <a:r>
              <a:rPr lang="en-US"/>
              <a:t>ther noticeable works </a:t>
            </a:r>
            <a:endParaRPr/>
          </a:p>
          <a:p>
            <a:pPr indent="-342900" lvl="1" marL="914400" rtl="0" algn="l">
              <a:spcBef>
                <a:spcPts val="0"/>
              </a:spcBef>
              <a:spcAft>
                <a:spcPts val="0"/>
              </a:spcAft>
              <a:buSzPts val="1800"/>
              <a:buChar char="○"/>
            </a:pPr>
            <a:r>
              <a:rPr lang="en-US"/>
              <a:t>Merge of pixel-level and object-level segmentation</a:t>
            </a:r>
            <a:endParaRPr/>
          </a:p>
          <a:p>
            <a:pPr indent="-342900" lvl="1" marL="914400" rtl="0" algn="l">
              <a:spcBef>
                <a:spcPts val="0"/>
              </a:spcBef>
              <a:spcAft>
                <a:spcPts val="0"/>
              </a:spcAft>
              <a:buSzPts val="1800"/>
              <a:buChar char="○"/>
            </a:pPr>
            <a:r>
              <a:rPr lang="en-US"/>
              <a:t>Localize the tracking</a:t>
            </a:r>
            <a:endParaRPr/>
          </a:p>
          <a:p>
            <a:pPr indent="-342900" lvl="1" marL="914400" rtl="0" algn="l">
              <a:spcBef>
                <a:spcPts val="0"/>
              </a:spcBef>
              <a:spcAft>
                <a:spcPts val="0"/>
              </a:spcAft>
              <a:buSzPts val="1800"/>
              <a:buChar char="○"/>
            </a:pPr>
            <a:r>
              <a:rPr lang="en-US"/>
              <a:t>Augmentation techniques to improve satellite imagery datasets</a:t>
            </a:r>
            <a:endParaRPr/>
          </a:p>
        </p:txBody>
      </p:sp>
      <p:sp>
        <p:nvSpPr>
          <p:cNvPr id="161" name="Google Shape;161;g25681f102e1_0_3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2" name="Google Shape;162;g25681f102e1_0_35"/>
          <p:cNvPicPr preferRelativeResize="0"/>
          <p:nvPr/>
        </p:nvPicPr>
        <p:blipFill>
          <a:blip r:embed="rId3">
            <a:alphaModFix/>
          </a:blip>
          <a:stretch>
            <a:fillRect/>
          </a:stretch>
        </p:blipFill>
        <p:spPr>
          <a:xfrm>
            <a:off x="7081627" y="1242525"/>
            <a:ext cx="4850248" cy="2279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5681f102e1_0_4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a:t>Research Gap</a:t>
            </a:r>
            <a:endParaRPr/>
          </a:p>
        </p:txBody>
      </p:sp>
      <p:sp>
        <p:nvSpPr>
          <p:cNvPr id="168" name="Google Shape;168;g25681f102e1_0_4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36550" lvl="0" marL="457200" rtl="0" algn="l">
              <a:lnSpc>
                <a:spcPct val="80000"/>
              </a:lnSpc>
              <a:spcBef>
                <a:spcPts val="0"/>
              </a:spcBef>
              <a:spcAft>
                <a:spcPts val="0"/>
              </a:spcAft>
              <a:buSzPts val="1700"/>
              <a:buChar char="●"/>
            </a:pPr>
            <a:r>
              <a:rPr lang="en-US" sz="2700"/>
              <a:t>Lack of essential temporal resolution, spatial coverage, or ground truth labels in existing datasets.</a:t>
            </a:r>
            <a:endParaRPr sz="2700"/>
          </a:p>
          <a:p>
            <a:pPr indent="-336550" lvl="0" marL="457200" rtl="0" algn="l">
              <a:lnSpc>
                <a:spcPct val="80000"/>
              </a:lnSpc>
              <a:spcBef>
                <a:spcPts val="0"/>
              </a:spcBef>
              <a:spcAft>
                <a:spcPts val="0"/>
              </a:spcAft>
              <a:buSzPts val="1700"/>
              <a:buChar char="●"/>
            </a:pPr>
            <a:r>
              <a:rPr lang="en-US" sz="2700"/>
              <a:t>Need for comprehensive datasets representing various aspects of forest cover changes at multiple sizes and time intervals.</a:t>
            </a:r>
            <a:endParaRPr sz="2700"/>
          </a:p>
          <a:p>
            <a:pPr indent="-336550" lvl="0" marL="457200" rtl="0" algn="l">
              <a:lnSpc>
                <a:spcPct val="80000"/>
              </a:lnSpc>
              <a:spcBef>
                <a:spcPts val="0"/>
              </a:spcBef>
              <a:spcAft>
                <a:spcPts val="0"/>
              </a:spcAft>
              <a:buSzPts val="1700"/>
              <a:buChar char="●"/>
            </a:pPr>
            <a:r>
              <a:rPr lang="en-US" sz="2700"/>
              <a:t>Research gap in investigating the applicability of attention-based U-Net architectures for detecting changes in forest cover.</a:t>
            </a:r>
            <a:endParaRPr sz="2700"/>
          </a:p>
          <a:p>
            <a:pPr indent="-336550" lvl="0" marL="457200" rtl="0" algn="l">
              <a:lnSpc>
                <a:spcPct val="80000"/>
              </a:lnSpc>
              <a:spcBef>
                <a:spcPts val="0"/>
              </a:spcBef>
              <a:spcAft>
                <a:spcPts val="0"/>
              </a:spcAft>
              <a:buSzPts val="1700"/>
              <a:buChar char="●"/>
            </a:pPr>
            <a:r>
              <a:rPr lang="en-US" sz="2700"/>
              <a:t>Lack of comparison studies evaluating different U-Net architectures, including attention and focus-based processes, and lightweight models.</a:t>
            </a:r>
            <a:endParaRPr sz="2700"/>
          </a:p>
          <a:p>
            <a:pPr indent="-336550" lvl="0" marL="457200" rtl="0" algn="l">
              <a:lnSpc>
                <a:spcPct val="80000"/>
              </a:lnSpc>
              <a:spcBef>
                <a:spcPts val="0"/>
              </a:spcBef>
              <a:spcAft>
                <a:spcPts val="0"/>
              </a:spcAft>
              <a:buSzPts val="1700"/>
              <a:buChar char="●"/>
            </a:pPr>
            <a:r>
              <a:rPr lang="en-US" sz="2700"/>
              <a:t>Acquiring or curating high-quality satellite image datasets.</a:t>
            </a:r>
            <a:endParaRPr sz="2700"/>
          </a:p>
          <a:p>
            <a:pPr indent="-336550" lvl="0" marL="457200" rtl="0" algn="l">
              <a:lnSpc>
                <a:spcPct val="80000"/>
              </a:lnSpc>
              <a:spcBef>
                <a:spcPts val="0"/>
              </a:spcBef>
              <a:spcAft>
                <a:spcPts val="0"/>
              </a:spcAft>
              <a:buSzPts val="1700"/>
              <a:buChar char="●"/>
            </a:pPr>
            <a:r>
              <a:rPr lang="en-US" sz="2700"/>
              <a:t>Investigating attention-based U-Net architectures with sequential images.</a:t>
            </a:r>
            <a:endParaRPr sz="2700"/>
          </a:p>
        </p:txBody>
      </p:sp>
      <p:sp>
        <p:nvSpPr>
          <p:cNvPr id="169" name="Google Shape;169;g25681f102e1_0_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2013 - 2022">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2013 - 2022">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2022-12-21T16:57:54Z</dcterms:created>
  <dc:creator>U</dc:creator>
</cp:coreProperties>
</file>